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64" r:id="rId1"/>
  </p:sldMasterIdLst>
  <p:notesMasterIdLst>
    <p:notesMasterId r:id="rId20"/>
  </p:notesMasterIdLst>
  <p:sldIdLst>
    <p:sldId id="256" r:id="rId2"/>
    <p:sldId id="270" r:id="rId3"/>
    <p:sldId id="287" r:id="rId4"/>
    <p:sldId id="278" r:id="rId5"/>
    <p:sldId id="301" r:id="rId6"/>
    <p:sldId id="288" r:id="rId7"/>
    <p:sldId id="289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269" r:id="rId19"/>
  </p:sldIdLst>
  <p:sldSz cx="9144000" cy="5143500" type="screen16x9"/>
  <p:notesSz cx="6858000" cy="9144000"/>
  <p:embeddedFontLst>
    <p:embeddedFont>
      <p:font typeface="Nunito Sans" pitchFamily="2" charset="-52"/>
      <p:regular r:id="rId21"/>
      <p:bold r:id="rId22"/>
      <p:italic r:id="rId23"/>
      <p:boldItalic r:id="rId24"/>
    </p:embeddedFont>
    <p:embeddedFont>
      <p:font typeface="Nunito Sans Light" pitchFamily="2" charset="-52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09593D-3B5A-43A0-BEA2-E3DD9A507957}">
  <a:tblStyle styleId="{EB09593D-3B5A-43A0-BEA2-E3DD9A507957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7F1"/>
          </a:solidFill>
        </a:fill>
      </a:tcStyle>
    </a:wholeTbl>
    <a:band1H>
      <a:tcTxStyle/>
      <a:tcStyle>
        <a:tcBdr/>
        <a:fill>
          <a:solidFill>
            <a:srgbClr val="CBCBE2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CBE2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1E22AA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1E22AA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38822" autoAdjust="0"/>
  </p:normalViewPr>
  <p:slideViewPr>
    <p:cSldViewPr snapToGrid="0">
      <p:cViewPr varScale="1">
        <p:scale>
          <a:sx n="45" d="100"/>
          <a:sy n="45" d="100"/>
        </p:scale>
        <p:origin x="2236" y="44"/>
      </p:cViewPr>
      <p:guideLst>
        <p:guide orient="horz" pos="1620"/>
        <p:guide pos="288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Выполните следующие действия: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Вычислите $</a:t>
            </a:r>
            <a:r>
              <a:rPr lang="ru-RU" dirty="0" err="1"/>
              <a:t>jalr_tgt_pc</a:t>
            </a:r>
            <a:r>
              <a:rPr lang="ru-RU" dirty="0"/>
              <a:t>[31:0] (SRC1 + IMM).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Обновите логику PC, чтобы выбрать правильный $</a:t>
            </a:r>
            <a:r>
              <a:rPr lang="ru-RU" dirty="0" err="1"/>
              <a:t>next_pc</a:t>
            </a:r>
            <a:r>
              <a:rPr lang="ru-RU" dirty="0"/>
              <a:t> для JAL ($</a:t>
            </a:r>
            <a:r>
              <a:rPr lang="ru-RU" dirty="0" err="1"/>
              <a:t>br_tgt_pc</a:t>
            </a:r>
            <a:r>
              <a:rPr lang="ru-RU" dirty="0"/>
              <a:t>) и JALR ($</a:t>
            </a:r>
            <a:r>
              <a:rPr lang="ru-RU" dirty="0" err="1"/>
              <a:t>jalr_tgt_pc</a:t>
            </a:r>
            <a:r>
              <a:rPr lang="ru-RU" dirty="0"/>
              <a:t>). В тестовой программе команды JAL и JALR должны переходить к следующей по порядку команде (как если бы безусловный переход вообще не происходил), за исключением JAL, который должен переходить сам на себя. Если предположить, что регистр x30 также правильно установлен в 1, этот последний JAL приведет к тому, что тест выдаст сообщение «Пройден» в LOG и VIZ (хотя загрузка и сохранение еще не работают). Проведите проверку работы разработанного модуля в VIZ.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0214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Адресация памяти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До сих пор все разработанные команды оперировали значениями регистров. Процессор не может считаться полноценным, если у него нет памяти. Нужно добавить память. Для этого нужно подготовить операции загрузки и сохранения, которые будут читать из памяти и записывать в нее.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Для выполнения команд загрузки и сохранения требуется адрес, с которого производится чтение или на который производится запись. Как и в случае с </a:t>
            </a:r>
            <a:r>
              <a:rPr lang="ru-RU" dirty="0" err="1"/>
              <a:t>IMem</a:t>
            </a:r>
            <a:r>
              <a:rPr lang="ru-RU" dirty="0"/>
              <a:t>, это адрес в байтах. Функции загрузки и сохранения могут читать или записывать отдельные байты, полуслова (2 байта) или слова (4 байта / 32 бита).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Однако, избежим этого нюанса и реализуем все команды загрузки/сохранения для работы со словами, предполагая, что два младших бита адреса равны нулю. Другими словами, предлагается работа загрузки/сохранения с естественно выровненными адресами.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Адрес для загрузки/сохранения вычисляется на основе значения из исходного регистра и значения смещения (часто нулевого), предоставляемого в качестве константы в поле </a:t>
            </a:r>
            <a:r>
              <a:rPr lang="ru-RU" dirty="0" err="1"/>
              <a:t>immediate</a:t>
            </a:r>
            <a:r>
              <a:rPr lang="ru-RU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err="1"/>
              <a:t>addr</a:t>
            </a:r>
            <a:r>
              <a:rPr lang="ru-RU" b="1" dirty="0"/>
              <a:t> = rs1 + </a:t>
            </a:r>
            <a:r>
              <a:rPr lang="ru-RU" b="1" dirty="0" err="1"/>
              <a:t>imm</a:t>
            </a:r>
            <a:endParaRPr lang="ru-RU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74160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Команда загрузки (LW,LH,LB,LHU,LBU) имеет вид: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LOAD </a:t>
            </a:r>
            <a:r>
              <a:rPr lang="ru-RU" b="0" dirty="0" err="1"/>
              <a:t>rd</a:t>
            </a:r>
            <a:r>
              <a:rPr lang="ru-RU" b="0" dirty="0"/>
              <a:t>, </a:t>
            </a:r>
            <a:r>
              <a:rPr lang="ru-RU" b="0" dirty="0" err="1"/>
              <a:t>imm</a:t>
            </a:r>
            <a:r>
              <a:rPr lang="ru-RU" b="0" dirty="0"/>
              <a:t>(rs1).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Она использует формат команды I-типа.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/>
              <a:t>Она записывает в свой регистр назначения значение, считанное из указанного адреса памяти, который можно представить как: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dirty="0" err="1"/>
              <a:t>rd</a:t>
            </a:r>
            <a:r>
              <a:rPr lang="ru-RU" b="0" dirty="0"/>
              <a:t> &lt;= </a:t>
            </a:r>
            <a:r>
              <a:rPr lang="ru-RU" b="0" dirty="0" err="1"/>
              <a:t>DMem</a:t>
            </a:r>
            <a:r>
              <a:rPr lang="ru-RU" b="0" dirty="0"/>
              <a:t>[</a:t>
            </a:r>
            <a:r>
              <a:rPr lang="ru-RU" b="0" dirty="0" err="1"/>
              <a:t>addr</a:t>
            </a:r>
            <a:r>
              <a:rPr lang="ru-RU" b="0" dirty="0"/>
              <a:t>] (</a:t>
            </a:r>
            <a:r>
              <a:rPr lang="ru-RU" b="0" dirty="0" err="1"/>
              <a:t>where</a:t>
            </a:r>
            <a:r>
              <a:rPr lang="ru-RU" b="0" dirty="0"/>
              <a:t>, </a:t>
            </a:r>
            <a:r>
              <a:rPr lang="ru-RU" b="0" dirty="0" err="1"/>
              <a:t>addr</a:t>
            </a:r>
            <a:r>
              <a:rPr lang="ru-RU" b="0" dirty="0"/>
              <a:t> = rs1 + </a:t>
            </a:r>
            <a:r>
              <a:rPr lang="ru-RU" b="0" dirty="0" err="1"/>
              <a:t>imm</a:t>
            </a:r>
            <a:r>
              <a:rPr lang="ru-RU" b="0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5186693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Операция хранения (SW,SH,SB) имеет вид: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STORE rs2, </a:t>
            </a:r>
            <a:r>
              <a:rPr lang="ru-RU" dirty="0" err="1"/>
              <a:t>imm</a:t>
            </a:r>
            <a:r>
              <a:rPr lang="ru-RU" dirty="0"/>
              <a:t>(rs1).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Она имеет свой собственный формат команды S-типа.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Она записывает в указанный адрес памяти значение из исходного регистра rs2: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/>
              <a:t>DMem</a:t>
            </a:r>
            <a:r>
              <a:rPr lang="ru-RU" dirty="0"/>
              <a:t>[</a:t>
            </a:r>
            <a:r>
              <a:rPr lang="ru-RU" dirty="0" err="1"/>
              <a:t>addr</a:t>
            </a:r>
            <a:r>
              <a:rPr lang="ru-RU" dirty="0"/>
              <a:t>] &lt;= rs2 (</a:t>
            </a:r>
            <a:r>
              <a:rPr lang="ru-RU" dirty="0" err="1"/>
              <a:t>where</a:t>
            </a:r>
            <a:r>
              <a:rPr lang="ru-RU" dirty="0"/>
              <a:t>, </a:t>
            </a:r>
            <a:r>
              <a:rPr lang="ru-RU" dirty="0" err="1"/>
              <a:t>addr</a:t>
            </a:r>
            <a:r>
              <a:rPr lang="ru-RU" dirty="0"/>
              <a:t> = rs1 + </a:t>
            </a:r>
            <a:r>
              <a:rPr lang="ru-RU" dirty="0" err="1"/>
              <a:t>imm</a:t>
            </a:r>
            <a:r>
              <a:rPr lang="ru-RU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087465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Вычисление адреса rs1 + </a:t>
            </a:r>
            <a:r>
              <a:rPr lang="ru-RU" dirty="0" err="1"/>
              <a:t>imm</a:t>
            </a:r>
            <a:r>
              <a:rPr lang="ru-RU" dirty="0"/>
              <a:t> – это то же самое вычисление, что и выполняемое командой ADDI. Поскольку функции загрузки и хранения не требуют АЛУ, можно использовать АЛУ для этого вычисления.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Выполните следующие действия: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Для загрузки / хранения ($</a:t>
            </a:r>
            <a:r>
              <a:rPr lang="ru-RU" dirty="0" err="1"/>
              <a:t>is_load</a:t>
            </a:r>
            <a:r>
              <a:rPr lang="ru-RU" dirty="0"/>
              <a:t>/$</a:t>
            </a:r>
            <a:r>
              <a:rPr lang="ru-RU" dirty="0" err="1"/>
              <a:t>is_s_instr</a:t>
            </a:r>
            <a:r>
              <a:rPr lang="ru-RU" dirty="0"/>
              <a:t>), вычислите $</a:t>
            </a:r>
            <a:r>
              <a:rPr lang="ru-RU" dirty="0" err="1"/>
              <a:t>result</a:t>
            </a:r>
            <a:r>
              <a:rPr lang="ru-RU" dirty="0"/>
              <a:t> как адрес (rs1 + </a:t>
            </a:r>
            <a:r>
              <a:rPr lang="ru-RU" dirty="0" err="1"/>
              <a:t>imm</a:t>
            </a:r>
            <a:r>
              <a:rPr lang="ru-RU" dirty="0"/>
              <a:t>), как в команде ADDI. (Это изменение пока не будет заметно в VIZ).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5615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Чтобы моделирование проходило быстрее, создайте память данных такого же размера, как и регистровый файл.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отличие от регистра, который способен считывать два значения за каждый цикл и в том же цикле записывать значение, память должна считывать только одно значение или записывать одно значение каждый цикл, чтобы обработать команду загрузки или хранения. Как и регистровый файл, память </a:t>
            </a:r>
            <a:r>
              <a:rPr lang="ru-RU" dirty="0" err="1"/>
              <a:t>DMem</a:t>
            </a:r>
            <a:r>
              <a:rPr lang="ru-RU" dirty="0"/>
              <a:t> разделена по словам. При этом поддерживается только операции загрузки / хранения с естественно выровненными адресами (поэтому младшие два бита адреса будут всегда нулевые).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Основываясь на обсуждении выше: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Запись разрешена для хранения ($</a:t>
            </a:r>
            <a:r>
              <a:rPr lang="ru-RU" dirty="0" err="1"/>
              <a:t>is_s_instr</a:t>
            </a:r>
            <a:r>
              <a:rPr lang="ru-RU" dirty="0"/>
              <a:t>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Чтение разрешено для загрузки ($</a:t>
            </a:r>
            <a:r>
              <a:rPr lang="ru-RU" dirty="0" err="1"/>
              <a:t>is_load</a:t>
            </a:r>
            <a:r>
              <a:rPr lang="ru-RU" dirty="0"/>
              <a:t>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Результат ALU ($</a:t>
            </a:r>
            <a:r>
              <a:rPr lang="ru-RU" dirty="0" err="1"/>
              <a:t>result</a:t>
            </a:r>
            <a:r>
              <a:rPr lang="ru-RU" dirty="0"/>
              <a:t>) используется для расчета адреса чтения / записи; это байтовый адрес, в то время как память состоит из 32-битных слов;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регистр rs2 ($src2_value) содержит данные для записи;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единственным выходом </a:t>
            </a:r>
            <a:r>
              <a:rPr lang="ru-RU" dirty="0" err="1"/>
              <a:t>DMem</a:t>
            </a:r>
            <a:r>
              <a:rPr lang="ru-RU" dirty="0"/>
              <a:t> являются данные для загрузки (которые называются $</a:t>
            </a:r>
            <a:r>
              <a:rPr lang="ru-RU" dirty="0" err="1"/>
              <a:t>ld_data</a:t>
            </a:r>
            <a:r>
              <a:rPr lang="ru-RU" dirty="0"/>
              <a:t>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00251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Выполните следующие действия: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Аналогично тому, как и для файла регистров, в коде подготовлен закомментированный макрос для m4+dmem(32, 32, $</a:t>
            </a:r>
            <a:r>
              <a:rPr lang="ru-RU" dirty="0" err="1"/>
              <a:t>reset</a:t>
            </a:r>
            <a:r>
              <a:rPr lang="ru-RU" dirty="0"/>
              <a:t>, $</a:t>
            </a:r>
            <a:r>
              <a:rPr lang="ru-RU" dirty="0" err="1"/>
              <a:t>addr</a:t>
            </a:r>
            <a:r>
              <a:rPr lang="ru-RU" dirty="0"/>
              <a:t>[4:0], $</a:t>
            </a:r>
            <a:r>
              <a:rPr lang="ru-RU" dirty="0" err="1"/>
              <a:t>wr_en</a:t>
            </a:r>
            <a:r>
              <a:rPr lang="ru-RU" dirty="0"/>
              <a:t>, $</a:t>
            </a:r>
            <a:r>
              <a:rPr lang="ru-RU" dirty="0" err="1"/>
              <a:t>wr_data</a:t>
            </a:r>
            <a:r>
              <a:rPr lang="ru-RU" dirty="0"/>
              <a:t>[31:0], $</a:t>
            </a:r>
            <a:r>
              <a:rPr lang="ru-RU" dirty="0" err="1"/>
              <a:t>rd_en</a:t>
            </a:r>
            <a:r>
              <a:rPr lang="ru-RU" dirty="0"/>
              <a:t>, $</a:t>
            </a:r>
            <a:r>
              <a:rPr lang="ru-RU" dirty="0" err="1"/>
              <a:t>rd_data</a:t>
            </a:r>
            <a:r>
              <a:rPr lang="ru-RU" dirty="0"/>
              <a:t>). </a:t>
            </a:r>
            <a:r>
              <a:rPr lang="ru-RU" dirty="0" err="1"/>
              <a:t>Раскомментируйте</a:t>
            </a:r>
            <a:r>
              <a:rPr lang="ru-RU" dirty="0"/>
              <a:t> его;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Задайте соответствующие аргументы макроса для подключения корректных входных и выходных сигналов. Обязательно извлеките соответствующие биты адреса байта для управления адресом слова </a:t>
            </a:r>
            <a:r>
              <a:rPr lang="ru-RU" dirty="0" err="1"/>
              <a:t>DMem</a:t>
            </a:r>
            <a:r>
              <a:rPr lang="ru-RU" dirty="0"/>
              <a:t>. Поскольку память имеет один порт чтения, для </a:t>
            </a:r>
            <a:r>
              <a:rPr lang="ru-RU" dirty="0" err="1"/>
              <a:t>DMem</a:t>
            </a:r>
            <a:r>
              <a:rPr lang="ru-RU" dirty="0"/>
              <a:t> требуется меньше аргументов, чем для RF;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Скомпилируйте, проведите моделирование кода, а также отладку ошибок компиляции.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Данные загрузки ($</a:t>
            </a:r>
            <a:r>
              <a:rPr lang="ru-RU" dirty="0" err="1"/>
              <a:t>ld_data</a:t>
            </a:r>
            <a:r>
              <a:rPr lang="ru-RU" dirty="0"/>
              <a:t>), поступающие из </a:t>
            </a:r>
            <a:r>
              <a:rPr lang="ru-RU" dirty="0" err="1"/>
              <a:t>DMem</a:t>
            </a:r>
            <a:r>
              <a:rPr lang="ru-RU" dirty="0"/>
              <a:t>, должны быть записаны в регистровый файл. Для выбора $</a:t>
            </a:r>
            <a:r>
              <a:rPr lang="ru-RU" dirty="0" err="1"/>
              <a:t>ld_data</a:t>
            </a:r>
            <a:r>
              <a:rPr lang="ru-RU" dirty="0"/>
              <a:t> для команд загрузки необходим новый мультиплексор, как показано на схеме (рисунок 8).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Добавьте новый мультиплексор, чтобы записывать $</a:t>
            </a:r>
            <a:r>
              <a:rPr lang="ru-RU" dirty="0" err="1"/>
              <a:t>ld_data</a:t>
            </a:r>
            <a:r>
              <a:rPr lang="ru-RU" dirty="0"/>
              <a:t>, а не $</a:t>
            </a:r>
            <a:r>
              <a:rPr lang="ru-RU" dirty="0" err="1"/>
              <a:t>result</a:t>
            </a:r>
            <a:r>
              <a:rPr lang="ru-RU" dirty="0"/>
              <a:t>, в регистровый файл, когда $</a:t>
            </a:r>
            <a:r>
              <a:rPr lang="ru-RU" dirty="0" err="1"/>
              <a:t>is_load</a:t>
            </a:r>
            <a:r>
              <a:rPr lang="ru-RU" dirty="0"/>
              <a:t> установлен в 1;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Отладьте ошибки компиляции при их наличии. На этом этапе LOG должен быть пустым (без ошибок и предупреждений);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Тестовая программа, ближе к концу, выполняет сохранение и загрузку шестнадцатеричного значения 32'h15.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Изучите команды хранения (SW) и загрузки (LW) в VIZ. Убедитесь, что значение 'h15 сохраняется в ячейку памяти 2 и загружается в регистр x27;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Убедитесь, что регистры x5-x30 равны 1 в конце цикла симуляции.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02444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Работающее ядро RISC-V создано! Сохраните все свои наработки</a:t>
            </a:r>
            <a:r>
              <a:rPr lang="ru-RU" sz="1800" kern="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Times New Roman" panose="02020603050405020304" pitchFamily="18" charset="0"/>
              </a:rPr>
              <a:t>.</a:t>
            </a:r>
            <a:endParaRPr lang="en-US" sz="1800" kern="0" dirty="0">
              <a:effectLst/>
              <a:highlight>
                <a:srgbClr val="FFFFFF"/>
              </a:highlight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kern="0" dirty="0">
              <a:effectLst/>
              <a:highlight>
                <a:srgbClr val="FFFFFF"/>
              </a:highlight>
              <a:latin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Следующие шаги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Если вы задаетесь вопросом, какими могут быть ваши следующие шаги на пути к освоению RISC-V, вот несколько из них: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Продолжите изучать </a:t>
            </a:r>
            <a:r>
              <a:rPr lang="ru-RU" dirty="0" err="1"/>
              <a:t>Makerchip</a:t>
            </a:r>
            <a:r>
              <a:rPr lang="ru-RU" dirty="0"/>
              <a:t>, чтобы глубже погрузиться в TL-</a:t>
            </a:r>
            <a:r>
              <a:rPr lang="ru-RU" dirty="0" err="1"/>
              <a:t>Verilog</a:t>
            </a:r>
            <a:r>
              <a:rPr lang="ru-RU" dirty="0"/>
              <a:t> и его экосистему;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Изучите репозитарий курса, который может быть обновлен с учетом последних изменений;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Узнайте больше о RISC-V на сайте riscv.org.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Изучите другие предложения курсов от The Linux Foundation и следите за новыми курсами по RISC-V.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35010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7921d4871b_4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7921d4871b_4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Теперь, когда тестовая программа выполняется правильно, доработаем проект, чтобы была реализована поддержка для оставшихся команд.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Целью данной главы является: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Закрепление знаний полученных в предыдущих главах;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Формирование понимания базовой RISC-V ISA.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0105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этом разделе используется новая тестовая программа, которая проверяет каждую команду из </a:t>
            </a:r>
            <a:r>
              <a:rPr lang="ru-RU"/>
              <a:t>набора команд </a:t>
            </a:r>
            <a:r>
              <a:rPr lang="ru-RU" dirty="0"/>
              <a:t>RV32-I.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Вместо тестовой программы, использованной в предыдущей главе (все разграничено комментариями //---------------), создайте макрос (с правильным отступом): m4_test_prog() и выполните компиляцию и моделирование кода.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Поскольку новая программа создана на основе встроенного макроса, вы больше не сможете увидеть или отредактировать ее в исходном коде, она также не будет видна в NAV-TLV, но теперь она видна в VIZ.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Для оставшихся упражнений будет проще отлаживать все в шестнадцатеричной системе. Макрос m4_test_prog() настраивает VIZ для отображения значений регистров в шестнадцатеричном виде. Следует помнить, что каждая шестнадцатеричная цифра представляет собой четыре двоичных разряда.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Тестовая программа выполняет все команды один раз, каждая из которых записывает результат в уникальный регистр, начиная с x5 и далее по возрастанию. Для каждой команды программа выполняет XOR со значением, которое в случае правильного результата выдает 1. Если все команды работают верно, регистры x5-x27 будут содержать 1 при завершении теста (в регистры x28-x30 также будут записаны 1). Вы можете использовать VIZ, чтобы определить, какие команды выдали неправильные значения, и устранить ошибки. Конечно, большинство команд еще не реализованы, поэтому большинство регистров в настоящее время не будут содержать 1.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этом разделе используется тот же </a:t>
            </a:r>
            <a:r>
              <a:rPr lang="ru-RU" dirty="0" err="1"/>
              <a:t>тестбенч</a:t>
            </a:r>
            <a:r>
              <a:rPr lang="ru-RU" dirty="0"/>
              <a:t>, что и раньше, – m4+tb(). Он выведет сообщение «Пройдено», когда программа завершится. Но следует помнить, что </a:t>
            </a:r>
            <a:r>
              <a:rPr lang="ru-RU" dirty="0" err="1"/>
              <a:t>тестбенч</a:t>
            </a:r>
            <a:r>
              <a:rPr lang="ru-RU" dirty="0"/>
              <a:t> не проверяет, что значения регистров равны 1. Это нужно проверить самостоятельно в VIZ.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1280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одном из предыдущих заданий вы реализовали логику декодирования для команд, обведенных красным цветом.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Проделайте следующие действия: за исключением команд загрузки и хранения (LB, LH, LW, LBU, LHU, SB, SH, SW), реализуйте логику декодирования для оставшихся не обведенных команд выше ($</a:t>
            </a:r>
            <a:r>
              <a:rPr lang="ru-RU" dirty="0" err="1"/>
              <a:t>is</a:t>
            </a:r>
            <a:r>
              <a:rPr lang="ru-RU" dirty="0"/>
              <a:t>_&lt;</a:t>
            </a:r>
            <a:r>
              <a:rPr lang="ru-RU" dirty="0" err="1"/>
              <a:t>instr</a:t>
            </a:r>
            <a:r>
              <a:rPr lang="ru-RU" dirty="0"/>
              <a:t>&gt; = ...). Помните, что можно использовать «x» для незначащих битов;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284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В данной реализации все загрузки и все сохранения будут рассматриваться одинаково, поэтому назначение $</a:t>
            </a:r>
            <a:r>
              <a:rPr lang="ru-RU" dirty="0" err="1"/>
              <a:t>is_load</a:t>
            </a:r>
            <a:r>
              <a:rPr lang="ru-RU" dirty="0"/>
              <a:t> должно быть основано только на коде операции. $</a:t>
            </a:r>
            <a:r>
              <a:rPr lang="ru-RU" dirty="0" err="1"/>
              <a:t>is_s_instr</a:t>
            </a:r>
            <a:r>
              <a:rPr lang="ru-RU" dirty="0"/>
              <a:t> уже идентифицирует сохранения, поэтому там не нужна дополнительная логика декодирования для сохранений;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Скомпилируйте проект. Обратите внимание, что декодирование команд VIZ теперь показывает мнемоники команд. Обратите также внимание на то, что LOG будет содержать много предупреждений для всех неиспользуемых сигналов.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 мере увеличения размеров проекта возможно, что DIAGRAM может не сгенерироваться должным образом. Это может доставить неудобства, но это не обязательно связано с реализацией схемы.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0498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Добавьте в ALU поддержку оставшихся команд. Для этого необходимо расширить оператор присваивания для $</a:t>
            </a:r>
            <a:r>
              <a:rPr lang="ru-RU" dirty="0" err="1"/>
              <a:t>result</a:t>
            </a:r>
            <a:r>
              <a:rPr lang="ru-RU" dirty="0"/>
              <a:t>. Поскольку почти для каждой команд будет свое выражение, надо будет разработать много кода. Ниже приведены требуемые выражения, но их следует набрать самостоятельно, чтобы у вас была возможность подумать над каждой командой. Если вы хотите получить больше информации об этих функциях, полезным справочником является зеленая карта RISC-V, или можно обратиться к спецификации RISC-V </a:t>
            </a:r>
            <a:r>
              <a:rPr lang="ru-RU" dirty="0" err="1"/>
              <a:t>Unprivileged</a:t>
            </a:r>
            <a:r>
              <a:rPr lang="ru-RU" dirty="0"/>
              <a:t> ISA </a:t>
            </a:r>
            <a:r>
              <a:rPr lang="ru-RU" dirty="0" err="1"/>
              <a:t>Specification</a:t>
            </a:r>
            <a:r>
              <a:rPr lang="ru-RU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Выражения для ADD и ADDI довольно просты. Большинство других операций также имеют простые выражения, но некоторые из них сложнее. Некоторые из них имеют общие подвыражения, поэтому следует сначала создать назначения для этих подвыражений.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Выполните следующие действия: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Введите приведенные выше выражения присваивания перед существующим присвоением $</a:t>
            </a:r>
            <a:r>
              <a:rPr lang="ru-RU" dirty="0" err="1"/>
              <a:t>result</a:t>
            </a:r>
            <a:r>
              <a:rPr lang="ru-RU" dirty="0"/>
              <a:t>. Проанализируйте введенные выражения;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Скомпилируйте и выполните моделирование разработанного кода. При возникновении ошибок в LOG отладьте их.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5382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dirty="0"/>
              <a:t>Теперь нужно реализовать полный ALU. На слайде приведены выражения, некоторые из которых используют подвыражения, которые были реализованы выше.</a:t>
            </a:r>
          </a:p>
        </p:txBody>
      </p:sp>
    </p:spTree>
    <p:extLst>
      <p:ext uri="{BB962C8B-B14F-4D97-AF65-F5344CB8AC3E}">
        <p14:creationId xmlns:p14="http://schemas.microsoft.com/office/powerpoint/2010/main" val="3770818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Увеличьте выражение для $</a:t>
            </a:r>
            <a:r>
              <a:rPr lang="ru-RU" dirty="0" err="1"/>
              <a:t>result</a:t>
            </a:r>
            <a:r>
              <a:rPr lang="ru-RU" dirty="0"/>
              <a:t>, чтобы завершить работу ALU для поддержки оставшихся команд;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Скомпилируйте и проведите моделирование разработанного кода, устраните любые возникшие ошибки в LOG. Сигналы $</a:t>
            </a:r>
            <a:r>
              <a:rPr lang="ru-RU" dirty="0" err="1"/>
              <a:t>is</a:t>
            </a:r>
            <a:r>
              <a:rPr lang="ru-RU" dirty="0"/>
              <a:t>_&lt;</a:t>
            </a:r>
            <a:r>
              <a:rPr lang="ru-RU" dirty="0" err="1"/>
              <a:t>instr</a:t>
            </a:r>
            <a:r>
              <a:rPr lang="ru-RU" dirty="0"/>
              <a:t>&gt; больше не должны быть неиспользуемыми;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Если какая-либо из новых команд не приводит к значениям регистра 1 в VIZ, выполните ее отладку. В конце моделирования значения регистров должны быть равны 1, кроме x0-4, x27 и x31. Сохраните проект </a:t>
            </a:r>
            <a:r>
              <a:rPr lang="ru-RU" dirty="0" err="1"/>
              <a:t>Makerchip</a:t>
            </a:r>
            <a:r>
              <a:rPr lang="ru-RU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3539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ISA, в дополнение к условным ветвлениям, также поддерживает функции безусловного перехода (которые некоторые другие ISA называют "безусловными ветвлениями"). RISC-V имеет две формы команд перехода: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JAL (</a:t>
            </a:r>
            <a:r>
              <a:rPr lang="ru-RU" dirty="0" err="1"/>
              <a:t>Jump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link</a:t>
            </a:r>
            <a:r>
              <a:rPr lang="ru-RU" dirty="0"/>
              <a:t>) – переход и связывание. Происходит переход на адрес PC + IMM (как и ветви, поэтому целью является $</a:t>
            </a:r>
            <a:r>
              <a:rPr lang="ru-RU" dirty="0" err="1"/>
              <a:t>br_tgt_pc</a:t>
            </a:r>
            <a:r>
              <a:rPr lang="ru-RU" dirty="0"/>
              <a:t>, уже назначенный);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- JALR (</a:t>
            </a:r>
            <a:r>
              <a:rPr lang="ru-RU" dirty="0" err="1"/>
              <a:t>Jump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link</a:t>
            </a:r>
            <a:r>
              <a:rPr lang="ru-RU" dirty="0"/>
              <a:t> </a:t>
            </a:r>
            <a:r>
              <a:rPr lang="ru-RU" dirty="0" err="1"/>
              <a:t>register</a:t>
            </a:r>
            <a:r>
              <a:rPr lang="ru-RU" dirty="0"/>
              <a:t>) – регистр перехода и связывания. Переход на адрес SRC1 + IMM;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Понятие «связывания» означает тот факт, что эти команд сохраняют свой исходный PC + 4 в регистр назначения, который задан АЛУ. (Регистр связывания особенно полезен для переходов, используемых для реализации вызовов функций, которые должны возвращаться по адресу перехода после выполнения функции).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2231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48697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386150" y="1946200"/>
            <a:ext cx="4487100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393875" y="4154950"/>
            <a:ext cx="2471400" cy="4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8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9pPr>
          </a:lstStyle>
          <a:p>
            <a:endParaRPr/>
          </a:p>
        </p:txBody>
      </p:sp>
      <p:sp>
        <p:nvSpPr>
          <p:cNvPr id="179" name="Google Shape;179;p8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0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"/>
          <p:cNvSpPr txBox="1">
            <a:spLocks noGrp="1"/>
          </p:cNvSpPr>
          <p:nvPr>
            <p:ph type="body" idx="1"/>
          </p:nvPr>
        </p:nvSpPr>
        <p:spPr>
          <a:xfrm>
            <a:off x="4572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лайд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03118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  <a:defRPr sz="1500" b="1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800" b="0" i="0" u="none" strike="noStrike" cap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800" b="0" i="0" u="none" strike="noStrike" cap="none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10;p1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w="12700" cap="rnd" cmpd="sng">
            <a:solidFill>
              <a:srgbClr val="2832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1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endParaRPr sz="1500" b="1" i="0" u="none" strike="noStrike" cap="non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  <p:sldLayoutId id="2147483661" r:id="rId4"/>
    <p:sldLayoutId id="2147483662" r:id="rId5"/>
    <p:sldLayoutId id="214748366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>
            <a:spLocks noGrp="1"/>
          </p:cNvSpPr>
          <p:nvPr>
            <p:ph type="title"/>
          </p:nvPr>
        </p:nvSpPr>
        <p:spPr>
          <a:xfrm>
            <a:off x="148154" y="1911450"/>
            <a:ext cx="4661839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dirty="0"/>
              <a:t>Building a RISC-V CPU Core </a:t>
            </a:r>
            <a:br>
              <a:rPr lang="en-US" dirty="0"/>
            </a:br>
            <a:r>
              <a:rPr lang="ru-RU" dirty="0"/>
              <a:t>4 лекция | Завершение сборки процессора </a:t>
            </a:r>
            <a:r>
              <a:rPr lang="en-US" dirty="0"/>
              <a:t>RISC-V </a:t>
            </a:r>
            <a:br>
              <a:rPr lang="ru-RU" dirty="0"/>
            </a:br>
            <a:br>
              <a:rPr lang="ru-RU" dirty="0"/>
            </a:br>
            <a:br>
              <a:rPr lang="ru-RU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2B6EA8-9497-3658-047F-447D443576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2024</a:t>
            </a:r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01944" y="13729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Логика безусловного перехода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301944" y="739502"/>
            <a:ext cx="8540111" cy="36086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Выполните следующие действия: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Вычислите 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$</a:t>
            </a:r>
            <a:r>
              <a:rPr lang="ru-RU" sz="2000" i="1" dirty="0" err="1">
                <a:solidFill>
                  <a:schemeClr val="dk1"/>
                </a:solidFill>
                <a:latin typeface="Nunito Sans"/>
              </a:rPr>
              <a:t>jalr_tgt_pc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[31:0] (SRC1 + IMM)</a:t>
            </a:r>
            <a:r>
              <a:rPr lang="ru-RU" sz="2000" dirty="0">
                <a:solidFill>
                  <a:schemeClr val="dk1"/>
                </a:solidFill>
                <a:latin typeface="Nunito Sans"/>
              </a:rPr>
              <a:t>.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Обновите логику PC, чтобы выбрать правильный 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$</a:t>
            </a:r>
            <a:r>
              <a:rPr lang="ru-RU" sz="2000" i="1" dirty="0" err="1">
                <a:solidFill>
                  <a:schemeClr val="dk1"/>
                </a:solidFill>
                <a:latin typeface="Nunito Sans"/>
              </a:rPr>
              <a:t>next_pc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2000" dirty="0">
                <a:solidFill>
                  <a:schemeClr val="dk1"/>
                </a:solidFill>
                <a:latin typeface="Nunito Sans"/>
              </a:rPr>
              <a:t>для 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JAL</a:t>
            </a:r>
            <a:r>
              <a:rPr lang="ru-RU" sz="2000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($</a:t>
            </a:r>
            <a:r>
              <a:rPr lang="ru-RU" sz="2000" i="1" dirty="0" err="1">
                <a:solidFill>
                  <a:schemeClr val="dk1"/>
                </a:solidFill>
                <a:latin typeface="Nunito Sans"/>
              </a:rPr>
              <a:t>br_tgt_pc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)</a:t>
            </a:r>
            <a:r>
              <a:rPr lang="ru-RU" sz="2000" dirty="0">
                <a:solidFill>
                  <a:schemeClr val="dk1"/>
                </a:solidFill>
                <a:latin typeface="Nunito Sans"/>
              </a:rPr>
              <a:t> и 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JALR ($</a:t>
            </a:r>
            <a:r>
              <a:rPr lang="ru-RU" sz="2000" i="1" dirty="0" err="1">
                <a:solidFill>
                  <a:schemeClr val="dk1"/>
                </a:solidFill>
                <a:latin typeface="Nunito Sans"/>
              </a:rPr>
              <a:t>jalr_tgt_pc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)</a:t>
            </a:r>
            <a:r>
              <a:rPr lang="ru-RU" sz="2000" dirty="0">
                <a:solidFill>
                  <a:schemeClr val="dk1"/>
                </a:solidFill>
                <a:latin typeface="Nunito Sans"/>
              </a:rPr>
              <a:t>. </a:t>
            </a:r>
            <a:endParaRPr lang="en-US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Проведите проверку работы разработанного модуля в VIZ. </a:t>
            </a:r>
          </a:p>
          <a:p>
            <a:pPr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3784387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01944" y="13729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Загрузка, хранение и память данных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301944" y="1373983"/>
            <a:ext cx="8540111" cy="39857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Для полноценности процессора нужно подготовить операции загрузки и сохранения, которые будут читать из памяти и записывать в нее. </a:t>
            </a:r>
          </a:p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Реализуем все команды загрузки/сохранения для работы со словами, предполагая, что два младших бита адреса равны нулю.</a:t>
            </a:r>
          </a:p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Адрес для загрузки/сохранения вычисляется на основе значения из исходного регистра и значения смещения (часто нулевого), предоставляемого в качестве константы в поле </a:t>
            </a:r>
            <a:r>
              <a:rPr lang="ru-RU" sz="2000" i="1" dirty="0" err="1">
                <a:latin typeface="Nunito Sans" pitchFamily="2" charset="-52"/>
              </a:rPr>
              <a:t>immediate</a:t>
            </a:r>
            <a:r>
              <a:rPr lang="ru-RU" sz="2000" dirty="0">
                <a:latin typeface="Nunito Sans" pitchFamily="2" charset="-52"/>
              </a:rPr>
              <a:t>:</a:t>
            </a:r>
          </a:p>
          <a:p>
            <a:pPr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  <a:sym typeface="Nunito San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7042FD6-E243-1782-6EB2-CECC4311E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944" y="3862874"/>
            <a:ext cx="4114227" cy="7161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ADF2BC-9745-D22E-46BE-5F01FCE434B8}"/>
              </a:ext>
            </a:extLst>
          </p:cNvPr>
          <p:cNvSpPr txBox="1"/>
          <p:nvPr/>
        </p:nvSpPr>
        <p:spPr>
          <a:xfrm>
            <a:off x="301944" y="423532"/>
            <a:ext cx="2915863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Nunito Sans" pitchFamily="2" charset="-52"/>
                <a:ea typeface="+mn-ea"/>
                <a:cs typeface="+mn-cs"/>
                <a:sym typeface="Helvetica Neue"/>
              </a:rPr>
              <a:t>Адресация памяти</a:t>
            </a:r>
          </a:p>
        </p:txBody>
      </p:sp>
    </p:spTree>
    <p:extLst>
      <p:ext uri="{BB962C8B-B14F-4D97-AF65-F5344CB8AC3E}">
        <p14:creationId xmlns:p14="http://schemas.microsoft.com/office/powerpoint/2010/main" val="2770183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45960" y="147156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Загрузка, хранение и память данных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301945" y="1194176"/>
            <a:ext cx="8540111" cy="42934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Команда загрузки </a:t>
            </a:r>
            <a:r>
              <a:rPr lang="ru-RU" sz="2000" i="1" dirty="0">
                <a:latin typeface="Nunito Sans" pitchFamily="2" charset="-52"/>
              </a:rPr>
              <a:t>(LW,LH,LB,LHU,LBU) </a:t>
            </a:r>
            <a:r>
              <a:rPr lang="ru-RU" sz="2000" dirty="0">
                <a:latin typeface="Nunito Sans" pitchFamily="2" charset="-52"/>
              </a:rPr>
              <a:t>имеет вид: </a:t>
            </a:r>
          </a:p>
          <a:p>
            <a:pPr marL="0" indent="0">
              <a:buNone/>
            </a:pPr>
            <a:r>
              <a:rPr lang="ru-RU" sz="2000" i="1" dirty="0">
                <a:latin typeface="Nunito Sans" pitchFamily="2" charset="-52"/>
              </a:rPr>
              <a:t>LOAD </a:t>
            </a:r>
            <a:r>
              <a:rPr lang="ru-RU" sz="2000" i="1" dirty="0" err="1">
                <a:latin typeface="Nunito Sans" pitchFamily="2" charset="-52"/>
              </a:rPr>
              <a:t>rd</a:t>
            </a:r>
            <a:r>
              <a:rPr lang="ru-RU" sz="2000" i="1" dirty="0">
                <a:latin typeface="Nunito Sans" pitchFamily="2" charset="-52"/>
              </a:rPr>
              <a:t>, </a:t>
            </a:r>
            <a:r>
              <a:rPr lang="ru-RU" sz="2000" i="1" dirty="0" err="1">
                <a:latin typeface="Nunito Sans" pitchFamily="2" charset="-52"/>
              </a:rPr>
              <a:t>imm</a:t>
            </a:r>
            <a:r>
              <a:rPr lang="ru-RU" sz="2000" i="1" dirty="0">
                <a:latin typeface="Nunito Sans" pitchFamily="2" charset="-52"/>
              </a:rPr>
              <a:t>(rs1)</a:t>
            </a:r>
          </a:p>
          <a:p>
            <a:pPr marL="0" indent="0">
              <a:buNone/>
            </a:pPr>
            <a:endParaRPr lang="ru-RU" sz="2000" dirty="0">
              <a:latin typeface="Nunito Sans" pitchFamily="2" charset="-52"/>
            </a:endParaRPr>
          </a:p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Она использует формат команды I-типа:</a:t>
            </a:r>
          </a:p>
          <a:p>
            <a:pPr marL="0" indent="0">
              <a:buNone/>
            </a:pPr>
            <a:endParaRPr lang="ru-RU" sz="2000" dirty="0">
              <a:latin typeface="Nunito Sans" pitchFamily="2" charset="-52"/>
            </a:endParaRPr>
          </a:p>
          <a:p>
            <a:pPr marL="0" indent="0">
              <a:buNone/>
            </a:pPr>
            <a:endParaRPr lang="ru-RU" sz="2000" dirty="0">
              <a:latin typeface="Nunito Sans" pitchFamily="2" charset="-52"/>
            </a:endParaRPr>
          </a:p>
          <a:p>
            <a:pPr marL="0" indent="0">
              <a:buNone/>
            </a:pPr>
            <a:endParaRPr lang="ru-RU" sz="2000" dirty="0">
              <a:latin typeface="Nunito Sans" pitchFamily="2" charset="-52"/>
            </a:endParaRPr>
          </a:p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Она записывает в свой регистр назначения значение, считанное из указанного адреса памяти, который можно представить как:</a:t>
            </a:r>
          </a:p>
          <a:p>
            <a:pPr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  <a:sym typeface="Nunito San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ADF2BC-9745-D22E-46BE-5F01FCE434B8}"/>
              </a:ext>
            </a:extLst>
          </p:cNvPr>
          <p:cNvSpPr txBox="1"/>
          <p:nvPr/>
        </p:nvSpPr>
        <p:spPr>
          <a:xfrm>
            <a:off x="301944" y="288086"/>
            <a:ext cx="1473160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Nunito Sans" pitchFamily="2" charset="-52"/>
                <a:ea typeface="+mn-ea"/>
                <a:cs typeface="+mn-cs"/>
                <a:sym typeface="Helvetica Neue"/>
              </a:rPr>
              <a:t>Загрузка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6F9476-5163-816E-6CEE-009E2BB82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60" y="2571750"/>
            <a:ext cx="7686313" cy="6683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1814FDD-805F-5DAE-815F-F6978A22AF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44" y="4004279"/>
            <a:ext cx="6453419" cy="53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444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45960" y="147156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Загрузка, хранение и память данных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301945" y="1194176"/>
            <a:ext cx="8540111" cy="39857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Операция хранения </a:t>
            </a:r>
            <a:r>
              <a:rPr lang="ru-RU" sz="2000" i="1" dirty="0">
                <a:latin typeface="Nunito Sans" pitchFamily="2" charset="-52"/>
              </a:rPr>
              <a:t>(</a:t>
            </a:r>
            <a:r>
              <a:rPr lang="ru-RU" sz="2000" i="1" dirty="0">
                <a:latin typeface="Nunito Sans" pitchFamily="2" charset="-52"/>
                <a:cs typeface="Courier New" panose="02070309020205020404" pitchFamily="49" charset="0"/>
              </a:rPr>
              <a:t>SW,SH,SB</a:t>
            </a:r>
            <a:r>
              <a:rPr lang="ru-RU" sz="2000" dirty="0">
                <a:latin typeface="Nunito Sans" pitchFamily="2" charset="-52"/>
              </a:rPr>
              <a:t>) имеет вид: </a:t>
            </a:r>
          </a:p>
          <a:p>
            <a:pPr marL="0" indent="0">
              <a:buNone/>
            </a:pPr>
            <a:r>
              <a:rPr lang="ru-RU" sz="2000" i="1" dirty="0">
                <a:latin typeface="Nunito Sans" pitchFamily="2" charset="-52"/>
                <a:cs typeface="Courier New" panose="02070309020205020404" pitchFamily="49" charset="0"/>
              </a:rPr>
              <a:t>STORE rs2, </a:t>
            </a:r>
            <a:r>
              <a:rPr lang="ru-RU" sz="2000" i="1" dirty="0" err="1">
                <a:latin typeface="Nunito Sans" pitchFamily="2" charset="-52"/>
                <a:cs typeface="Courier New" panose="02070309020205020404" pitchFamily="49" charset="0"/>
              </a:rPr>
              <a:t>imm</a:t>
            </a:r>
            <a:r>
              <a:rPr lang="ru-RU" sz="2000" i="1" dirty="0">
                <a:latin typeface="Nunito Sans" pitchFamily="2" charset="-52"/>
                <a:cs typeface="Courier New" panose="02070309020205020404" pitchFamily="49" charset="0"/>
              </a:rPr>
              <a:t>(rs1)</a:t>
            </a:r>
            <a:r>
              <a:rPr lang="ru-RU" sz="2000" i="1" dirty="0">
                <a:latin typeface="Nunito Sans" pitchFamily="2" charset="-52"/>
              </a:rPr>
              <a:t> </a:t>
            </a:r>
            <a:endParaRPr lang="en-US" sz="2000" i="1" dirty="0">
              <a:latin typeface="Nunito Sans" pitchFamily="2" charset="-52"/>
            </a:endParaRPr>
          </a:p>
          <a:p>
            <a:pPr marL="0" indent="0">
              <a:buNone/>
            </a:pPr>
            <a:endParaRPr lang="ru-RU" sz="2000" i="1" dirty="0">
              <a:latin typeface="Nunito Sans" pitchFamily="2" charset="-52"/>
            </a:endParaRPr>
          </a:p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Она имеет свой собственный формат команды S-типа:</a:t>
            </a:r>
            <a:endParaRPr lang="en-US" sz="2000" dirty="0">
              <a:latin typeface="Nunito Sans" pitchFamily="2" charset="-52"/>
            </a:endParaRPr>
          </a:p>
          <a:p>
            <a:pPr marL="0" indent="0">
              <a:buNone/>
            </a:pPr>
            <a:endParaRPr lang="ru-RU" sz="2000" dirty="0">
              <a:latin typeface="Nunito Sans" pitchFamily="2" charset="-52"/>
            </a:endParaRPr>
          </a:p>
          <a:p>
            <a:pPr marL="0" indent="0">
              <a:buNone/>
            </a:pPr>
            <a:endParaRPr lang="ru-RU" sz="2000" dirty="0">
              <a:latin typeface="Nunito Sans" pitchFamily="2" charset="-52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Она записывает в указанный адрес памяти значение из исходного регистра rs2: </a:t>
            </a:r>
            <a:endParaRPr lang="en-US" sz="2000" dirty="0">
              <a:latin typeface="Nunito Sans" pitchFamily="2" charset="-52"/>
              <a:cs typeface="Courier New" panose="02070309020205020404" pitchFamily="49" charset="0"/>
            </a:endParaRPr>
          </a:p>
          <a:p>
            <a:pPr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  <a:sym typeface="Nunito San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ADF2BC-9745-D22E-46BE-5F01FCE434B8}"/>
              </a:ext>
            </a:extLst>
          </p:cNvPr>
          <p:cNvSpPr txBox="1"/>
          <p:nvPr/>
        </p:nvSpPr>
        <p:spPr>
          <a:xfrm>
            <a:off x="301944" y="288086"/>
            <a:ext cx="1575752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Nunito Sans" pitchFamily="2" charset="-52"/>
                <a:ea typeface="+mn-ea"/>
                <a:cs typeface="+mn-cs"/>
                <a:sym typeface="Helvetica Neue"/>
              </a:rPr>
              <a:t>Хранение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6F9476-5163-816E-6CEE-009E2BB82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944" y="2374954"/>
            <a:ext cx="7686313" cy="6683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1814FDD-805F-5DAE-815F-F6978A22AF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44" y="3580857"/>
            <a:ext cx="6453419" cy="53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440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45960" y="147156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Загрузка, хранение и память данных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301945" y="1194176"/>
            <a:ext cx="8540111" cy="4909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Вычисление адреса </a:t>
            </a:r>
            <a:r>
              <a:rPr lang="ru-RU" sz="2000" i="1" dirty="0">
                <a:latin typeface="Nunito Sans" pitchFamily="2" charset="-52"/>
              </a:rPr>
              <a:t>rs1 + </a:t>
            </a:r>
            <a:r>
              <a:rPr lang="ru-RU" sz="2000" i="1" dirty="0" err="1">
                <a:latin typeface="Nunito Sans" pitchFamily="2" charset="-52"/>
              </a:rPr>
              <a:t>imm</a:t>
            </a:r>
            <a:r>
              <a:rPr lang="ru-RU" sz="2000" i="1" dirty="0">
                <a:latin typeface="Nunito Sans" pitchFamily="2" charset="-52"/>
              </a:rPr>
              <a:t> </a:t>
            </a:r>
            <a:r>
              <a:rPr lang="ru-RU" sz="2000" dirty="0">
                <a:latin typeface="Nunito Sans" pitchFamily="2" charset="-52"/>
              </a:rPr>
              <a:t>– это то же самое вычисление, что и выполняемое командой ADDI. </a:t>
            </a:r>
          </a:p>
          <a:p>
            <a:pPr marL="0" indent="0">
              <a:buNone/>
            </a:pPr>
            <a:endParaRPr lang="en-US" sz="2000" dirty="0">
              <a:latin typeface="Nunito Sans" pitchFamily="2" charset="-52"/>
            </a:endParaRPr>
          </a:p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Поскольку функции загрузки и хранения не требуют АЛУ, можно использовать АЛУ для этого вычисления. </a:t>
            </a:r>
          </a:p>
          <a:p>
            <a:pPr marL="0" indent="0">
              <a:buNone/>
            </a:pPr>
            <a:endParaRPr lang="en-US" sz="2000" dirty="0">
              <a:latin typeface="Nunito Sans" pitchFamily="2" charset="-52"/>
            </a:endParaRPr>
          </a:p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Выполните следующие действия: </a:t>
            </a:r>
          </a:p>
          <a:p>
            <a:pPr marL="0" indent="0">
              <a:buNone/>
            </a:pPr>
            <a:endParaRPr lang="en-US" sz="2000" dirty="0">
              <a:latin typeface="Nunito Sans" pitchFamily="2" charset="-52"/>
            </a:endParaRPr>
          </a:p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Для загрузки / хранения </a:t>
            </a:r>
            <a:r>
              <a:rPr lang="ru-RU" sz="2000" i="1" dirty="0">
                <a:latin typeface="Nunito Sans" pitchFamily="2" charset="-52"/>
              </a:rPr>
              <a:t>($</a:t>
            </a:r>
            <a:r>
              <a:rPr lang="ru-RU" sz="2000" i="1" dirty="0" err="1">
                <a:latin typeface="Nunito Sans" pitchFamily="2" charset="-52"/>
              </a:rPr>
              <a:t>is_load</a:t>
            </a:r>
            <a:r>
              <a:rPr lang="ru-RU" sz="2000" i="1" dirty="0">
                <a:latin typeface="Nunito Sans" pitchFamily="2" charset="-52"/>
              </a:rPr>
              <a:t>/$</a:t>
            </a:r>
            <a:r>
              <a:rPr lang="ru-RU" sz="2000" i="1" dirty="0" err="1">
                <a:latin typeface="Nunito Sans" pitchFamily="2" charset="-52"/>
              </a:rPr>
              <a:t>is_s_instr</a:t>
            </a:r>
            <a:r>
              <a:rPr lang="ru-RU" sz="2000" i="1" dirty="0">
                <a:latin typeface="Nunito Sans" pitchFamily="2" charset="-52"/>
              </a:rPr>
              <a:t>)</a:t>
            </a:r>
            <a:r>
              <a:rPr lang="ru-RU" sz="2000" dirty="0">
                <a:latin typeface="Nunito Sans" pitchFamily="2" charset="-52"/>
              </a:rPr>
              <a:t>, вычислите </a:t>
            </a:r>
            <a:r>
              <a:rPr lang="ru-RU" sz="2000" i="1" dirty="0">
                <a:latin typeface="Nunito Sans" pitchFamily="2" charset="-52"/>
              </a:rPr>
              <a:t>$</a:t>
            </a:r>
            <a:r>
              <a:rPr lang="ru-RU" sz="2000" i="1" dirty="0" err="1">
                <a:latin typeface="Nunito Sans" pitchFamily="2" charset="-52"/>
              </a:rPr>
              <a:t>result</a:t>
            </a:r>
            <a:r>
              <a:rPr lang="ru-RU" sz="2000" i="1" dirty="0">
                <a:latin typeface="Nunito Sans" pitchFamily="2" charset="-52"/>
              </a:rPr>
              <a:t> </a:t>
            </a:r>
            <a:r>
              <a:rPr lang="ru-RU" sz="2000" dirty="0">
                <a:latin typeface="Nunito Sans" pitchFamily="2" charset="-52"/>
              </a:rPr>
              <a:t>как адрес </a:t>
            </a:r>
            <a:r>
              <a:rPr lang="ru-RU" sz="2000" i="1" dirty="0">
                <a:latin typeface="Nunito Sans" pitchFamily="2" charset="-52"/>
              </a:rPr>
              <a:t>(rs1 + </a:t>
            </a:r>
            <a:r>
              <a:rPr lang="ru-RU" sz="2000" i="1" dirty="0" err="1">
                <a:latin typeface="Nunito Sans" pitchFamily="2" charset="-52"/>
              </a:rPr>
              <a:t>imm</a:t>
            </a:r>
            <a:r>
              <a:rPr lang="ru-RU" sz="2000" i="1" dirty="0">
                <a:latin typeface="Nunito Sans" pitchFamily="2" charset="-52"/>
              </a:rPr>
              <a:t>)</a:t>
            </a:r>
            <a:r>
              <a:rPr lang="ru-RU" sz="2000" dirty="0">
                <a:latin typeface="Nunito Sans" pitchFamily="2" charset="-52"/>
              </a:rPr>
              <a:t>, как в команде ADDI. (Это изменение пока не будет заметно в VIZ).</a:t>
            </a:r>
          </a:p>
          <a:p>
            <a:pPr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  <a:sym typeface="Nunito San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ADF2BC-9745-D22E-46BE-5F01FCE434B8}"/>
              </a:ext>
            </a:extLst>
          </p:cNvPr>
          <p:cNvSpPr txBox="1"/>
          <p:nvPr/>
        </p:nvSpPr>
        <p:spPr>
          <a:xfrm>
            <a:off x="301944" y="288086"/>
            <a:ext cx="2686633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Nunito Sans" pitchFamily="2" charset="-52"/>
                <a:ea typeface="+mn-ea"/>
                <a:cs typeface="+mn-cs"/>
                <a:sym typeface="Helvetica Neue"/>
              </a:rPr>
              <a:t>Адресная логика</a:t>
            </a:r>
          </a:p>
        </p:txBody>
      </p:sp>
    </p:spTree>
    <p:extLst>
      <p:ext uri="{BB962C8B-B14F-4D97-AF65-F5344CB8AC3E}">
        <p14:creationId xmlns:p14="http://schemas.microsoft.com/office/powerpoint/2010/main" val="857731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86648" y="247029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Загрузка, хранение и память данных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240381" y="1050713"/>
            <a:ext cx="4571999" cy="40927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500" dirty="0">
                <a:solidFill>
                  <a:schemeClr val="dk1"/>
                </a:solidFill>
                <a:latin typeface="Nunito Sans"/>
              </a:rPr>
              <a:t>Запись разрешена для хранения </a:t>
            </a:r>
            <a:r>
              <a:rPr lang="en-US" sz="1500" dirty="0">
                <a:solidFill>
                  <a:schemeClr val="dk1"/>
                </a:solidFill>
                <a:latin typeface="Nunito Sans"/>
              </a:rPr>
              <a:t>(</a:t>
            </a:r>
            <a:r>
              <a:rPr lang="ru-RU" sz="1500" i="1" dirty="0">
                <a:solidFill>
                  <a:schemeClr val="dk1"/>
                </a:solidFill>
                <a:latin typeface="Nunito Sans"/>
              </a:rPr>
              <a:t>$</a:t>
            </a:r>
            <a:r>
              <a:rPr lang="ru-RU" sz="1500" i="1" dirty="0" err="1">
                <a:solidFill>
                  <a:schemeClr val="dk1"/>
                </a:solidFill>
                <a:latin typeface="Nunito Sans"/>
              </a:rPr>
              <a:t>is_s_instr</a:t>
            </a:r>
            <a:r>
              <a:rPr lang="ru-RU" sz="1500" dirty="0">
                <a:solidFill>
                  <a:schemeClr val="dk1"/>
                </a:solidFill>
                <a:latin typeface="Nunito Sans"/>
              </a:rPr>
              <a:t>);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500" dirty="0">
                <a:solidFill>
                  <a:schemeClr val="dk1"/>
                </a:solidFill>
                <a:latin typeface="Nunito Sans"/>
              </a:rPr>
              <a:t>Чтение разрешено для загрузки </a:t>
            </a:r>
            <a:r>
              <a:rPr lang="en-US" sz="1500" dirty="0">
                <a:solidFill>
                  <a:schemeClr val="dk1"/>
                </a:solidFill>
                <a:latin typeface="Nunito Sans"/>
              </a:rPr>
              <a:t>(</a:t>
            </a:r>
            <a:r>
              <a:rPr lang="ru-RU" sz="1500" i="1" dirty="0">
                <a:solidFill>
                  <a:schemeClr val="dk1"/>
                </a:solidFill>
                <a:latin typeface="Nunito Sans"/>
              </a:rPr>
              <a:t>$</a:t>
            </a:r>
            <a:r>
              <a:rPr lang="ru-RU" sz="1500" i="1" dirty="0" err="1">
                <a:solidFill>
                  <a:schemeClr val="dk1"/>
                </a:solidFill>
                <a:latin typeface="Nunito Sans"/>
              </a:rPr>
              <a:t>is_load</a:t>
            </a:r>
            <a:r>
              <a:rPr lang="ru-RU" sz="1500" dirty="0">
                <a:solidFill>
                  <a:schemeClr val="dk1"/>
                </a:solidFill>
                <a:latin typeface="Nunito Sans"/>
              </a:rPr>
              <a:t>);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500" dirty="0">
                <a:solidFill>
                  <a:schemeClr val="dk1"/>
                </a:solidFill>
                <a:latin typeface="Nunito Sans"/>
              </a:rPr>
              <a:t>Результат ALU</a:t>
            </a:r>
            <a:r>
              <a:rPr lang="ru-RU" sz="1500" i="1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en-US" sz="1500" dirty="0">
                <a:solidFill>
                  <a:schemeClr val="dk1"/>
                </a:solidFill>
                <a:latin typeface="Nunito Sans"/>
              </a:rPr>
              <a:t>(</a:t>
            </a:r>
            <a:r>
              <a:rPr lang="ru-RU" sz="1500" i="1" dirty="0">
                <a:solidFill>
                  <a:schemeClr val="dk1"/>
                </a:solidFill>
                <a:latin typeface="Nunito Sans"/>
              </a:rPr>
              <a:t>$</a:t>
            </a:r>
            <a:r>
              <a:rPr lang="ru-RU" sz="1500" i="1" dirty="0" err="1">
                <a:solidFill>
                  <a:schemeClr val="dk1"/>
                </a:solidFill>
                <a:latin typeface="Nunito Sans"/>
              </a:rPr>
              <a:t>result</a:t>
            </a:r>
            <a:r>
              <a:rPr lang="ru-RU" sz="1500" dirty="0">
                <a:solidFill>
                  <a:schemeClr val="dk1"/>
                </a:solidFill>
                <a:latin typeface="Nunito Sans"/>
              </a:rPr>
              <a:t>) используется для расчета адреса чтения / записи; это байтовый адрес, в то время как память состоит из 32-битных слов;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500" dirty="0">
                <a:solidFill>
                  <a:schemeClr val="dk1"/>
                </a:solidFill>
                <a:latin typeface="Nunito Sans"/>
              </a:rPr>
              <a:t>Регистр </a:t>
            </a:r>
            <a:r>
              <a:rPr lang="ru-RU" sz="1500" i="1" dirty="0">
                <a:solidFill>
                  <a:schemeClr val="dk1"/>
                </a:solidFill>
                <a:latin typeface="Nunito Sans"/>
              </a:rPr>
              <a:t>rs2 </a:t>
            </a:r>
            <a:r>
              <a:rPr lang="en-US" sz="1500" i="1" dirty="0">
                <a:solidFill>
                  <a:schemeClr val="dk1"/>
                </a:solidFill>
                <a:latin typeface="Nunito Sans"/>
              </a:rPr>
              <a:t>(</a:t>
            </a:r>
            <a:r>
              <a:rPr lang="ru-RU" sz="1500" i="1" dirty="0">
                <a:solidFill>
                  <a:schemeClr val="dk1"/>
                </a:solidFill>
                <a:latin typeface="Nunito Sans"/>
              </a:rPr>
              <a:t>$src2_value) </a:t>
            </a:r>
            <a:r>
              <a:rPr lang="ru-RU" sz="1500" dirty="0">
                <a:solidFill>
                  <a:schemeClr val="dk1"/>
                </a:solidFill>
                <a:latin typeface="Nunito Sans"/>
              </a:rPr>
              <a:t>содержит данные для записи;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500" dirty="0">
                <a:solidFill>
                  <a:schemeClr val="dk1"/>
                </a:solidFill>
                <a:latin typeface="Nunito Sans"/>
              </a:rPr>
              <a:t>Единственным выходом </a:t>
            </a:r>
            <a:r>
              <a:rPr lang="ru-RU" sz="1500" i="1" dirty="0" err="1">
                <a:solidFill>
                  <a:schemeClr val="dk1"/>
                </a:solidFill>
                <a:latin typeface="Nunito Sans"/>
              </a:rPr>
              <a:t>DMem</a:t>
            </a:r>
            <a:r>
              <a:rPr lang="ru-RU" sz="1500" dirty="0">
                <a:solidFill>
                  <a:schemeClr val="dk1"/>
                </a:solidFill>
                <a:latin typeface="Nunito Sans"/>
              </a:rPr>
              <a:t> являются данные для загрузки (которые называются </a:t>
            </a:r>
            <a:r>
              <a:rPr lang="ru-RU" sz="1500" i="1" dirty="0">
                <a:solidFill>
                  <a:schemeClr val="dk1"/>
                </a:solidFill>
                <a:latin typeface="Nunito Sans"/>
              </a:rPr>
              <a:t>$</a:t>
            </a:r>
            <a:r>
              <a:rPr lang="ru-RU" sz="1500" i="1" dirty="0" err="1">
                <a:solidFill>
                  <a:schemeClr val="dk1"/>
                </a:solidFill>
                <a:latin typeface="Nunito Sans"/>
              </a:rPr>
              <a:t>ld_data</a:t>
            </a:r>
            <a:r>
              <a:rPr lang="ru-RU" sz="1500" dirty="0">
                <a:solidFill>
                  <a:schemeClr val="dk1"/>
                </a:solidFill>
                <a:latin typeface="Nunito Sans"/>
              </a:rPr>
              <a:t>).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1500" dirty="0">
              <a:solidFill>
                <a:schemeClr val="dk1"/>
              </a:solidFill>
              <a:latin typeface="Nunito San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E88C9D7-A74B-93B3-05B8-53F548847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5193" y="1121319"/>
            <a:ext cx="4364510" cy="28442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CB4C0D-D486-FFF2-AF14-E83ACBA9E6C4}"/>
              </a:ext>
            </a:extLst>
          </p:cNvPr>
          <p:cNvSpPr txBox="1"/>
          <p:nvPr/>
        </p:nvSpPr>
        <p:spPr>
          <a:xfrm>
            <a:off x="5478214" y="3712013"/>
            <a:ext cx="2598468" cy="7207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defTabSz="1733930" hangingPunct="0">
              <a:lnSpc>
                <a:spcPct val="90000"/>
              </a:lnSpc>
              <a:spcBef>
                <a:spcPts val="3200"/>
              </a:spcBef>
              <a:buClrTx/>
            </a:pPr>
            <a:r>
              <a:rPr lang="ru-RU" sz="1500" dirty="0">
                <a:latin typeface="Nunito Sans" pitchFamily="2" charset="-52"/>
              </a:rPr>
              <a:t>Реализация памяти данных</a:t>
            </a:r>
            <a:endParaRPr kumimoji="0" lang="ru-RU" sz="1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Nunito Sans" pitchFamily="2" charset="-52"/>
              <a:ea typeface="+mn-ea"/>
              <a:cs typeface="+mn-cs"/>
              <a:sym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105FA6-2C28-504C-2B6F-E8483C525496}"/>
              </a:ext>
            </a:extLst>
          </p:cNvPr>
          <p:cNvSpPr txBox="1"/>
          <p:nvPr/>
        </p:nvSpPr>
        <p:spPr>
          <a:xfrm>
            <a:off x="361292" y="318159"/>
            <a:ext cx="2446182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2400" b="1" dirty="0">
                <a:latin typeface="Nunito Sans" pitchFamily="2" charset="-52"/>
                <a:ea typeface="+mn-ea"/>
                <a:cs typeface="+mn-cs"/>
                <a:sym typeface="Helvetica Neue"/>
              </a:rPr>
              <a:t>Память данных</a:t>
            </a:r>
            <a:endParaRPr kumimoji="0" lang="ru-RU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Nunito Sans" pitchFamily="2" charset="-52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123163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45960" y="147156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Загрузка, хранение и память данных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301945" y="1053913"/>
            <a:ext cx="8540111" cy="471770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1800" dirty="0">
                <a:latin typeface="Nunito Sans" pitchFamily="2" charset="-52"/>
              </a:rPr>
              <a:t>Выполните следующие действия: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800" dirty="0" err="1">
                <a:solidFill>
                  <a:schemeClr val="dk1"/>
                </a:solidFill>
                <a:latin typeface="Nunito Sans"/>
                <a:sym typeface="Nunito Sans"/>
              </a:rPr>
              <a:t>Раскомментируйте</a:t>
            </a:r>
            <a:r>
              <a:rPr lang="ru-RU" sz="1800" dirty="0">
                <a:solidFill>
                  <a:schemeClr val="dk1"/>
                </a:solidFill>
                <a:latin typeface="Nunito Sans"/>
                <a:sym typeface="Nunito Sans"/>
              </a:rPr>
              <a:t> макрос для </a:t>
            </a:r>
            <a:r>
              <a:rPr lang="en-US" sz="1800" dirty="0">
                <a:solidFill>
                  <a:schemeClr val="dk1"/>
                </a:solidFill>
                <a:latin typeface="Nunito Sans"/>
                <a:sym typeface="Nunito Sans"/>
              </a:rPr>
              <a:t>m4+dmem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800" dirty="0">
                <a:solidFill>
                  <a:schemeClr val="dk1"/>
                </a:solidFill>
                <a:latin typeface="Nunito Sans"/>
                <a:sym typeface="Nunito Sans"/>
              </a:rPr>
              <a:t>Задайте соответствующие аргументы макроса для подключения корректных входных и выходных сигналов. </a:t>
            </a:r>
            <a:endParaRPr lang="en-US" sz="1800" dirty="0">
              <a:solidFill>
                <a:schemeClr val="dk1"/>
              </a:solidFill>
              <a:latin typeface="Nunito Sans"/>
              <a:sym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800" dirty="0">
                <a:solidFill>
                  <a:schemeClr val="dk1"/>
                </a:solidFill>
                <a:latin typeface="Nunito Sans"/>
                <a:sym typeface="Nunito Sans"/>
              </a:rPr>
              <a:t>Добавьте новый мультиплексор, чтобы записывать $</a:t>
            </a:r>
            <a:r>
              <a:rPr lang="ru-RU" sz="1800" dirty="0" err="1">
                <a:solidFill>
                  <a:schemeClr val="dk1"/>
                </a:solidFill>
                <a:latin typeface="Nunito Sans"/>
                <a:sym typeface="Nunito Sans"/>
              </a:rPr>
              <a:t>ld_data</a:t>
            </a:r>
            <a:r>
              <a:rPr lang="ru-RU" sz="1800" dirty="0">
                <a:solidFill>
                  <a:schemeClr val="dk1"/>
                </a:solidFill>
                <a:latin typeface="Nunito Sans"/>
                <a:sym typeface="Nunito Sans"/>
              </a:rPr>
              <a:t>, а не $</a:t>
            </a:r>
            <a:r>
              <a:rPr lang="ru-RU" sz="1800" dirty="0" err="1">
                <a:solidFill>
                  <a:schemeClr val="dk1"/>
                </a:solidFill>
                <a:latin typeface="Nunito Sans"/>
                <a:sym typeface="Nunito Sans"/>
              </a:rPr>
              <a:t>result</a:t>
            </a:r>
            <a:r>
              <a:rPr lang="ru-RU" sz="1800" dirty="0">
                <a:solidFill>
                  <a:schemeClr val="dk1"/>
                </a:solidFill>
                <a:latin typeface="Nunito Sans"/>
                <a:sym typeface="Nunito Sans"/>
              </a:rPr>
              <a:t>, в регистровый файл, когда $</a:t>
            </a:r>
            <a:r>
              <a:rPr lang="ru-RU" sz="1800" dirty="0" err="1">
                <a:solidFill>
                  <a:schemeClr val="dk1"/>
                </a:solidFill>
                <a:latin typeface="Nunito Sans"/>
                <a:sym typeface="Nunito Sans"/>
              </a:rPr>
              <a:t>is_load</a:t>
            </a:r>
            <a:r>
              <a:rPr lang="ru-RU" sz="1800" dirty="0">
                <a:solidFill>
                  <a:schemeClr val="dk1"/>
                </a:solidFill>
                <a:latin typeface="Nunito Sans"/>
                <a:sym typeface="Nunito Sans"/>
              </a:rPr>
              <a:t> установлен в 1</a:t>
            </a:r>
            <a:r>
              <a:rPr lang="en-US" sz="1800" dirty="0">
                <a:solidFill>
                  <a:schemeClr val="dk1"/>
                </a:solidFill>
                <a:latin typeface="Nunito Sans"/>
                <a:sym typeface="Nunito Sans"/>
              </a:rPr>
              <a:t>.</a:t>
            </a:r>
            <a:endParaRPr lang="ru-RU" sz="1800" dirty="0">
              <a:solidFill>
                <a:schemeClr val="dk1"/>
              </a:solidFill>
              <a:latin typeface="Nunito Sans"/>
              <a:sym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800" dirty="0">
                <a:solidFill>
                  <a:schemeClr val="dk1"/>
                </a:solidFill>
                <a:latin typeface="Nunito Sans"/>
                <a:sym typeface="Nunito Sans"/>
              </a:rPr>
              <a:t>Изучите команду хранения (SW) и загрузки (LW) в VIZ. Убедитесь, что значение 'h15 сохраняется в ячейку памяти 2 и загружается в регистр x27;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800" dirty="0">
                <a:solidFill>
                  <a:schemeClr val="dk1"/>
                </a:solidFill>
                <a:latin typeface="Nunito Sans"/>
                <a:sym typeface="Nunito Sans"/>
              </a:rPr>
              <a:t>Убедитесь, что регистры x5-x30 равны 1 в конце цикла симуляции</a:t>
            </a:r>
            <a:r>
              <a:rPr lang="en-US" sz="1800" dirty="0">
                <a:solidFill>
                  <a:schemeClr val="dk1"/>
                </a:solidFill>
                <a:latin typeface="Nunito Sans"/>
                <a:sym typeface="Nunito Sans"/>
              </a:rPr>
              <a:t>.</a:t>
            </a:r>
            <a:endParaRPr lang="ru-RU" sz="1800" dirty="0">
              <a:solidFill>
                <a:schemeClr val="dk1"/>
              </a:solidFill>
              <a:latin typeface="Nunito Sans"/>
              <a:sym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1700" dirty="0">
              <a:solidFill>
                <a:schemeClr val="dk1"/>
              </a:solidFill>
              <a:latin typeface="Nunito Sans"/>
              <a:sym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  <a:sym typeface="Nunito San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ADF2BC-9745-D22E-46BE-5F01FCE434B8}"/>
              </a:ext>
            </a:extLst>
          </p:cNvPr>
          <p:cNvSpPr txBox="1"/>
          <p:nvPr/>
        </p:nvSpPr>
        <p:spPr>
          <a:xfrm>
            <a:off x="301944" y="288086"/>
            <a:ext cx="2446182" cy="8453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Nunito Sans" pitchFamily="2" charset="-52"/>
                <a:ea typeface="+mn-ea"/>
                <a:cs typeface="+mn-cs"/>
                <a:sym typeface="Helvetica Neue"/>
              </a:rPr>
              <a:t>Память данных</a:t>
            </a:r>
          </a:p>
        </p:txBody>
      </p:sp>
    </p:spTree>
    <p:extLst>
      <p:ext uri="{BB962C8B-B14F-4D97-AF65-F5344CB8AC3E}">
        <p14:creationId xmlns:p14="http://schemas.microsoft.com/office/powerpoint/2010/main" val="4084812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152653" y="315011"/>
            <a:ext cx="7181207" cy="3940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Завершение сборки процессора </a:t>
            </a:r>
            <a:r>
              <a:rPr lang="fr-CH" sz="2800" dirty="0"/>
              <a:t>RISC-V</a:t>
            </a:r>
            <a:endParaRPr lang="ru-RU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ADF2BC-9745-D22E-46BE-5F01FCE434B8}"/>
              </a:ext>
            </a:extLst>
          </p:cNvPr>
          <p:cNvSpPr txBox="1"/>
          <p:nvPr/>
        </p:nvSpPr>
        <p:spPr>
          <a:xfrm>
            <a:off x="701549" y="2065970"/>
            <a:ext cx="7740902" cy="10115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defTabSz="1733930" hangingPunct="0">
              <a:lnSpc>
                <a:spcPct val="90000"/>
              </a:lnSpc>
              <a:spcBef>
                <a:spcPts val="3200"/>
              </a:spcBef>
              <a:buClrTx/>
            </a:pPr>
            <a:r>
              <a:rPr lang="ru-RU" sz="3600" dirty="0"/>
              <a:t>Работающее ядро </a:t>
            </a:r>
            <a:r>
              <a:rPr lang="en-US" sz="3600" dirty="0"/>
              <a:t>RISC-V </a:t>
            </a:r>
            <a:r>
              <a:rPr lang="ru-RU" sz="3600" dirty="0"/>
              <a:t>создано!</a:t>
            </a:r>
          </a:p>
        </p:txBody>
      </p:sp>
    </p:spTree>
    <p:extLst>
      <p:ext uri="{BB962C8B-B14F-4D97-AF65-F5344CB8AC3E}">
        <p14:creationId xmlns:p14="http://schemas.microsoft.com/office/powerpoint/2010/main" val="26504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74122" y="470700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План</a:t>
            </a:r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274122" y="1148473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sz="2000" dirty="0">
                <a:latin typeface="Nunito Sans" pitchFamily="2" charset="-52"/>
              </a:rPr>
              <a:t>1. </a:t>
            </a:r>
            <a:r>
              <a:rPr lang="ru-RU" sz="2000" dirty="0">
                <a:latin typeface="Nunito Sans" pitchFamily="2" charset="-52"/>
              </a:rPr>
              <a:t>Тестовая программа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sz="2000" dirty="0">
                <a:latin typeface="Nunito Sans" pitchFamily="2" charset="-52"/>
              </a:rPr>
              <a:t>2. </a:t>
            </a:r>
            <a:r>
              <a:rPr lang="ru-RU" sz="2000" dirty="0">
                <a:latin typeface="Nunito Sans" pitchFamily="2" charset="-52"/>
              </a:rPr>
              <a:t>Логика декодирования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sz="2000" dirty="0">
                <a:latin typeface="Nunito Sans" pitchFamily="2" charset="-52"/>
              </a:rPr>
              <a:t>3. </a:t>
            </a:r>
            <a:r>
              <a:rPr lang="ru-RU" sz="2000" dirty="0">
                <a:latin typeface="Nunito Sans" pitchFamily="2" charset="-52"/>
              </a:rPr>
              <a:t>Арифметико-логический блок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sz="2000" dirty="0">
                <a:latin typeface="Nunito Sans" pitchFamily="2" charset="-52"/>
              </a:rPr>
              <a:t>4. </a:t>
            </a:r>
            <a:r>
              <a:rPr lang="ru-RU" sz="2000" dirty="0">
                <a:latin typeface="Nunito Sans" pitchFamily="2" charset="-52"/>
              </a:rPr>
              <a:t>Логика безусловного перехода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sz="2000" dirty="0">
                <a:latin typeface="Nunito Sans" pitchFamily="2" charset="-52"/>
              </a:rPr>
              <a:t>5. </a:t>
            </a:r>
            <a:r>
              <a:rPr lang="ru-RU" sz="2000" dirty="0">
                <a:latin typeface="Nunito Sans" pitchFamily="2" charset="-52"/>
              </a:rPr>
              <a:t>Загрузка, хранение и память данных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853285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21343" y="350487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Тестовая программа</a:t>
            </a:r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321343" y="855422"/>
            <a:ext cx="8501313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indent="0">
              <a:buNone/>
            </a:pPr>
            <a:r>
              <a:rPr lang="ru-RU" sz="9600" dirty="0">
                <a:latin typeface="Nunito Sans" pitchFamily="2" charset="-52"/>
              </a:rPr>
              <a:t>Создайте макрос (с правильным отступом): </a:t>
            </a:r>
            <a:r>
              <a:rPr lang="ru-RU" sz="9600" i="1" dirty="0">
                <a:latin typeface="Nunito Sans" pitchFamily="2" charset="-52"/>
                <a:cs typeface="Courier New" panose="02070309020205020404" pitchFamily="49" charset="0"/>
              </a:rPr>
              <a:t>m4_test_prog()</a:t>
            </a:r>
            <a:r>
              <a:rPr lang="ru-RU" sz="9600" dirty="0">
                <a:latin typeface="Nunito Sans" pitchFamily="2" charset="-52"/>
              </a:rPr>
              <a:t> и выполните компиляцию и моделирование кода</a:t>
            </a:r>
            <a:r>
              <a:rPr lang="en-US" sz="9600" dirty="0">
                <a:latin typeface="Nunito Sans" pitchFamily="2" charset="-52"/>
              </a:rPr>
              <a:t>.</a:t>
            </a:r>
          </a:p>
          <a:p>
            <a:pPr marL="0" indent="0">
              <a:buNone/>
            </a:pPr>
            <a:endParaRPr lang="en-US" sz="9600" dirty="0">
              <a:latin typeface="Nunito Sans" pitchFamily="2" charset="-52"/>
            </a:endParaRPr>
          </a:p>
          <a:p>
            <a:pPr marL="0" indent="0">
              <a:buNone/>
            </a:pPr>
            <a:r>
              <a:rPr lang="ru-RU" sz="9600" dirty="0">
                <a:latin typeface="Nunito Sans" pitchFamily="2" charset="-52"/>
              </a:rPr>
              <a:t>Макрос </a:t>
            </a:r>
            <a:r>
              <a:rPr lang="ru-RU" sz="9600" i="1" dirty="0">
                <a:latin typeface="Nunito Sans" pitchFamily="2" charset="-52"/>
              </a:rPr>
              <a:t>m4_test_prog() </a:t>
            </a:r>
            <a:r>
              <a:rPr lang="ru-RU" sz="9600" dirty="0">
                <a:latin typeface="Nunito Sans" pitchFamily="2" charset="-52"/>
              </a:rPr>
              <a:t>настраивает VIZ для отображения значений регистров в шестнадцатеричном виде</a:t>
            </a:r>
            <a:r>
              <a:rPr lang="en-US" sz="9600" dirty="0">
                <a:latin typeface="Nunito Sans" pitchFamily="2" charset="-52"/>
              </a:rPr>
              <a:t>.</a:t>
            </a:r>
          </a:p>
          <a:p>
            <a:pPr marL="0" indent="0">
              <a:buNone/>
            </a:pPr>
            <a:endParaRPr lang="en-US" sz="9600" dirty="0">
              <a:latin typeface="Nunito Sans" pitchFamily="2" charset="-52"/>
            </a:endParaRPr>
          </a:p>
          <a:p>
            <a:pPr marL="0" indent="0">
              <a:buNone/>
            </a:pPr>
            <a:r>
              <a:rPr lang="ru-RU" sz="9600" dirty="0">
                <a:latin typeface="Nunito Sans" pitchFamily="2" charset="-52"/>
              </a:rPr>
              <a:t>В этом разделе используется тот же </a:t>
            </a:r>
            <a:r>
              <a:rPr lang="ru-RU" sz="9600" dirty="0" err="1">
                <a:latin typeface="Nunito Sans" pitchFamily="2" charset="-52"/>
              </a:rPr>
              <a:t>тестбенч</a:t>
            </a:r>
            <a:r>
              <a:rPr lang="ru-RU" sz="9600" dirty="0">
                <a:latin typeface="Nunito Sans" pitchFamily="2" charset="-52"/>
              </a:rPr>
              <a:t>, что и раньше, </a:t>
            </a:r>
            <a:r>
              <a:rPr lang="ru-RU" sz="9600" i="1" dirty="0">
                <a:latin typeface="Nunito Sans" pitchFamily="2" charset="-52"/>
              </a:rPr>
              <a:t>– </a:t>
            </a:r>
            <a:r>
              <a:rPr lang="ru-RU" sz="9600" i="1" dirty="0">
                <a:latin typeface="Nunito Sans" pitchFamily="2" charset="-52"/>
                <a:cs typeface="Courier New" panose="02070309020205020404" pitchFamily="49" charset="0"/>
              </a:rPr>
              <a:t>m4+tb()</a:t>
            </a:r>
            <a:r>
              <a:rPr lang="en-US" sz="9600" dirty="0">
                <a:latin typeface="Nunito Sans" pitchFamily="2" charset="-52"/>
              </a:rPr>
              <a:t>.</a:t>
            </a:r>
            <a:r>
              <a:rPr lang="ru-RU" sz="9600" dirty="0">
                <a:latin typeface="Nunito Sans" pitchFamily="2" charset="-52"/>
              </a:rPr>
              <a:t> </a:t>
            </a:r>
            <a:r>
              <a:rPr lang="ru-RU" sz="9600" dirty="0" err="1">
                <a:latin typeface="Nunito Sans" pitchFamily="2" charset="-52"/>
              </a:rPr>
              <a:t>Тестбенч</a:t>
            </a:r>
            <a:r>
              <a:rPr lang="ru-RU" sz="9600" dirty="0">
                <a:latin typeface="Nunito Sans" pitchFamily="2" charset="-52"/>
              </a:rPr>
              <a:t> не проверяет, что значения регистров равны 1. Это нужно проверить самостоятельно в VIZ.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591723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86648" y="247029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Логика декодирования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518676" y="1082351"/>
            <a:ext cx="3408274" cy="22467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ru-RU" sz="2000" dirty="0">
                <a:latin typeface="Nunito Sans" pitchFamily="2" charset="-52"/>
              </a:rPr>
              <a:t>За исключением команд загрузки и хранения (</a:t>
            </a:r>
            <a:r>
              <a:rPr lang="ru-RU" sz="2000" i="1" dirty="0">
                <a:latin typeface="Nunito Sans" pitchFamily="2" charset="-52"/>
              </a:rPr>
              <a:t>LB, LH, LW, LBU, LHU, SB, SH, SW</a:t>
            </a:r>
            <a:r>
              <a:rPr lang="ru-RU" sz="2000" dirty="0">
                <a:latin typeface="Nunito Sans" pitchFamily="2" charset="-52"/>
              </a:rPr>
              <a:t>), реализуйте логику декодирования для оставшихся не обведенных команд.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373686C-08EC-36AA-BCE3-41957E41B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950" y="1082351"/>
            <a:ext cx="4930402" cy="339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08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86648" y="267923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Логика декодирования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286648" y="1112726"/>
            <a:ext cx="8540111" cy="437299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В данной реализации все загрузки и все сохранения будут рассматриваться одинаково, поэтому назначение 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$</a:t>
            </a:r>
            <a:r>
              <a:rPr lang="ru-RU" sz="2000" i="1" dirty="0" err="1">
                <a:solidFill>
                  <a:schemeClr val="dk1"/>
                </a:solidFill>
                <a:latin typeface="Nunito Sans"/>
              </a:rPr>
              <a:t>is_load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2000" dirty="0">
                <a:solidFill>
                  <a:schemeClr val="dk1"/>
                </a:solidFill>
                <a:latin typeface="Nunito Sans"/>
              </a:rPr>
              <a:t>должно быть основано только на коде операции.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i="1" dirty="0">
                <a:solidFill>
                  <a:schemeClr val="dk1"/>
                </a:solidFill>
                <a:latin typeface="Nunito Sans"/>
              </a:rPr>
              <a:t>$</a:t>
            </a:r>
            <a:r>
              <a:rPr lang="ru-RU" sz="2000" i="1" dirty="0" err="1">
                <a:solidFill>
                  <a:schemeClr val="dk1"/>
                </a:solidFill>
                <a:latin typeface="Nunito Sans"/>
              </a:rPr>
              <a:t>is_s_instr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2000" dirty="0">
                <a:solidFill>
                  <a:schemeClr val="dk1"/>
                </a:solidFill>
                <a:latin typeface="Nunito Sans"/>
              </a:rPr>
              <a:t>уже идентифицирует сохранения, поэтому там не нужна дополнительная логика декодирования для сохранений;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Скомпилируйте проект. Обратите внимание, что декодирование команд VIZ теперь показывает мнемоники команд. Обратите также внимание на то, что LOG будет содержать много предупреждений для всех неиспользуемых сигналов.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739294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86648" y="267923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Арифметико-логический блок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286648" y="1112726"/>
            <a:ext cx="8540111" cy="36035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Добавьте в ALU поддержку оставшихся команд. Для этого необходимо расширить оператор присваивания для </a:t>
            </a:r>
            <a:r>
              <a:rPr lang="ru-RU" sz="2000" i="1" dirty="0">
                <a:latin typeface="Nunito Sans" pitchFamily="2" charset="-52"/>
                <a:cs typeface="Courier New" panose="02070309020205020404" pitchFamily="49" charset="0"/>
              </a:rPr>
              <a:t>$</a:t>
            </a:r>
            <a:r>
              <a:rPr lang="ru-RU" sz="2000" i="1" dirty="0" err="1">
                <a:latin typeface="Nunito Sans" pitchFamily="2" charset="-52"/>
                <a:cs typeface="Courier New" panose="02070309020205020404" pitchFamily="49" charset="0"/>
              </a:rPr>
              <a:t>result</a:t>
            </a:r>
            <a:r>
              <a:rPr lang="ru-RU" sz="2000" dirty="0">
                <a:latin typeface="Nunito Sans" pitchFamily="2" charset="-52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Выполните следующие действия: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Введите приведенные выше выражения присваивания перед существующим присвоением 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$</a:t>
            </a:r>
            <a:r>
              <a:rPr lang="ru-RU" sz="2000" i="1" dirty="0" err="1">
                <a:solidFill>
                  <a:schemeClr val="dk1"/>
                </a:solidFill>
                <a:latin typeface="Nunito Sans"/>
              </a:rPr>
              <a:t>result</a:t>
            </a:r>
            <a:r>
              <a:rPr lang="ru-RU" sz="2000" dirty="0">
                <a:solidFill>
                  <a:schemeClr val="dk1"/>
                </a:solidFill>
                <a:latin typeface="Nunito Sans"/>
              </a:rPr>
              <a:t>.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Проанализируйте введенные выражения;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Скомпилируйте и выполните моделирование разработанного кода. При возникновении ошибок в LOG отладьте их.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3824717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86648" y="247029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Арифметико-логический блок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513038" y="914400"/>
            <a:ext cx="4535873" cy="20697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000" dirty="0">
                <a:latin typeface="Nunito Sans" pitchFamily="2" charset="-52"/>
              </a:rPr>
              <a:t>Теперь нужно реализовать полный ALU. Справа приведены выражения, некоторые из которых используют подвыражения, которые были реализованы ранее.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7898E0-6E9A-50E8-8B4B-0132C5408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911" y="914400"/>
            <a:ext cx="2734428" cy="369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287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301944" y="13729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Арифметико-логический блок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301944" y="739502"/>
            <a:ext cx="8540111" cy="49628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2000" dirty="0">
                <a:latin typeface="Nunito Sans" pitchFamily="2" charset="-52"/>
              </a:rPr>
              <a:t>Выполните следующие действия: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Увеличьте выражение для 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$</a:t>
            </a:r>
            <a:r>
              <a:rPr lang="ru-RU" sz="2000" i="1" dirty="0" err="1">
                <a:solidFill>
                  <a:schemeClr val="dk1"/>
                </a:solidFill>
                <a:latin typeface="Nunito Sans"/>
              </a:rPr>
              <a:t>result</a:t>
            </a:r>
            <a:r>
              <a:rPr lang="ru-RU" sz="2000" dirty="0">
                <a:solidFill>
                  <a:schemeClr val="dk1"/>
                </a:solidFill>
                <a:latin typeface="Nunito Sans"/>
              </a:rPr>
              <a:t>, чтобы завершить работу ALU для поддержки оставшихся команд.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Скомпилируйте и проведите моделирование разработанного кода, устраните любые возникшие ошибки в LOG. Сигналы 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$</a:t>
            </a:r>
            <a:r>
              <a:rPr lang="ru-RU" sz="2000" i="1" dirty="0" err="1">
                <a:solidFill>
                  <a:schemeClr val="dk1"/>
                </a:solidFill>
                <a:latin typeface="Nunito Sans"/>
              </a:rPr>
              <a:t>is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_</a:t>
            </a:r>
            <a:r>
              <a:rPr lang="en-US" sz="2000" i="1" dirty="0">
                <a:solidFill>
                  <a:schemeClr val="dk1"/>
                </a:solidFill>
                <a:latin typeface="Nunito Sans"/>
              </a:rPr>
              <a:t>&lt;</a:t>
            </a:r>
            <a:r>
              <a:rPr lang="en-US" sz="2000" i="1" dirty="0" err="1">
                <a:solidFill>
                  <a:schemeClr val="dk1"/>
                </a:solidFill>
                <a:latin typeface="Nunito Sans"/>
              </a:rPr>
              <a:t>instr</a:t>
            </a:r>
            <a:r>
              <a:rPr lang="en-US" sz="2000" i="1" dirty="0">
                <a:solidFill>
                  <a:schemeClr val="dk1"/>
                </a:solidFill>
                <a:latin typeface="Nunito Sans"/>
              </a:rPr>
              <a:t>&gt;</a:t>
            </a:r>
            <a:r>
              <a:rPr lang="ru-RU" sz="2000" i="1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2000" dirty="0">
                <a:solidFill>
                  <a:schemeClr val="dk1"/>
                </a:solidFill>
                <a:latin typeface="Nunito Sans"/>
              </a:rPr>
              <a:t>больше не должны быть неиспользуемыми.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Если какая-либо из новых команд не приводит к значениям регистра 1 в VIZ, выполните ее отладку. В конце моделирования значения регистров должны быть равны 1, кроме x0-4, x27 и x31. 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2000" dirty="0">
                <a:solidFill>
                  <a:schemeClr val="dk1"/>
                </a:solidFill>
                <a:latin typeface="Nunito Sans"/>
              </a:rPr>
              <a:t>Сохраните проект </a:t>
            </a:r>
            <a:r>
              <a:rPr lang="ru-RU" sz="2000" dirty="0" err="1">
                <a:solidFill>
                  <a:schemeClr val="dk1"/>
                </a:solidFill>
                <a:latin typeface="Nunito Sans"/>
              </a:rPr>
              <a:t>Makerchip</a:t>
            </a:r>
            <a:r>
              <a:rPr lang="ru-RU" sz="2000" dirty="0">
                <a:solidFill>
                  <a:schemeClr val="dk1"/>
                </a:solidFill>
                <a:latin typeface="Nunito Sans"/>
              </a:rPr>
              <a:t>.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endParaRPr lang="ru-RU" sz="2000" dirty="0">
              <a:solidFill>
                <a:schemeClr val="dk1"/>
              </a:solidFill>
              <a:latin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113436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86648" y="247029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Логика декодирования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AAE95-465C-9970-9474-AFF487D17AC1}"/>
              </a:ext>
            </a:extLst>
          </p:cNvPr>
          <p:cNvSpPr txBox="1"/>
          <p:nvPr/>
        </p:nvSpPr>
        <p:spPr>
          <a:xfrm>
            <a:off x="518676" y="1082351"/>
            <a:ext cx="3408274" cy="36638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1800" dirty="0">
                <a:latin typeface="Nunito Sans" pitchFamily="2" charset="-52"/>
              </a:rPr>
              <a:t>RISC-V имеет две формы команд перехода: </a:t>
            </a:r>
            <a:endParaRPr lang="en-US" sz="1800" dirty="0">
              <a:latin typeface="Nunito Sans" pitchFamily="2" charset="-52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800" dirty="0">
                <a:solidFill>
                  <a:schemeClr val="dk1"/>
                </a:solidFill>
                <a:latin typeface="Nunito Sans"/>
              </a:rPr>
              <a:t>JAL (</a:t>
            </a:r>
            <a:r>
              <a:rPr lang="ru-RU" sz="1800" dirty="0" err="1">
                <a:solidFill>
                  <a:schemeClr val="dk1"/>
                </a:solidFill>
                <a:latin typeface="Nunito Sans"/>
              </a:rPr>
              <a:t>Jump</a:t>
            </a:r>
            <a:r>
              <a:rPr lang="ru-RU" sz="1800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1800" dirty="0" err="1">
                <a:solidFill>
                  <a:schemeClr val="dk1"/>
                </a:solidFill>
                <a:latin typeface="Nunito Sans"/>
              </a:rPr>
              <a:t>and</a:t>
            </a:r>
            <a:r>
              <a:rPr lang="ru-RU" sz="1800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1800" dirty="0" err="1">
                <a:solidFill>
                  <a:schemeClr val="dk1"/>
                </a:solidFill>
                <a:latin typeface="Nunito Sans"/>
              </a:rPr>
              <a:t>link</a:t>
            </a:r>
            <a:r>
              <a:rPr lang="ru-RU" sz="1800" dirty="0">
                <a:solidFill>
                  <a:schemeClr val="dk1"/>
                </a:solidFill>
                <a:latin typeface="Nunito Sans"/>
              </a:rPr>
              <a:t>) – переход и связывание. Происходит переход на адрес PC + IMM</a:t>
            </a:r>
            <a:r>
              <a:rPr lang="en-US" sz="1800" dirty="0">
                <a:solidFill>
                  <a:schemeClr val="dk1"/>
                </a:solidFill>
                <a:latin typeface="Nunito Sans"/>
              </a:rPr>
              <a:t>.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800" dirty="0">
                <a:solidFill>
                  <a:schemeClr val="dk1"/>
                </a:solidFill>
                <a:latin typeface="Nunito Sans"/>
              </a:rPr>
              <a:t>JALR (</a:t>
            </a:r>
            <a:r>
              <a:rPr lang="ru-RU" sz="1800" dirty="0" err="1">
                <a:solidFill>
                  <a:schemeClr val="dk1"/>
                </a:solidFill>
                <a:latin typeface="Nunito Sans"/>
              </a:rPr>
              <a:t>Jump</a:t>
            </a:r>
            <a:r>
              <a:rPr lang="ru-RU" sz="1800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1800" dirty="0" err="1">
                <a:solidFill>
                  <a:schemeClr val="dk1"/>
                </a:solidFill>
                <a:latin typeface="Nunito Sans"/>
              </a:rPr>
              <a:t>and</a:t>
            </a:r>
            <a:r>
              <a:rPr lang="ru-RU" sz="1800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1800" dirty="0" err="1">
                <a:solidFill>
                  <a:schemeClr val="dk1"/>
                </a:solidFill>
                <a:latin typeface="Nunito Sans"/>
              </a:rPr>
              <a:t>link</a:t>
            </a:r>
            <a:r>
              <a:rPr lang="ru-RU" sz="1800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1800" dirty="0" err="1">
                <a:solidFill>
                  <a:schemeClr val="dk1"/>
                </a:solidFill>
                <a:latin typeface="Nunito Sans"/>
              </a:rPr>
              <a:t>register</a:t>
            </a:r>
            <a:r>
              <a:rPr lang="ru-RU" sz="1800" dirty="0">
                <a:solidFill>
                  <a:schemeClr val="dk1"/>
                </a:solidFill>
                <a:latin typeface="Nunito Sans"/>
              </a:rPr>
              <a:t>) – регистр перехода и связывания. Переход на адрес SRC1 + IMM</a:t>
            </a:r>
            <a:r>
              <a:rPr lang="en-US" sz="1800" dirty="0">
                <a:solidFill>
                  <a:schemeClr val="dk1"/>
                </a:solidFill>
                <a:latin typeface="Nunito Sans"/>
              </a:rPr>
              <a:t>.</a:t>
            </a:r>
            <a:endParaRPr lang="ru-RU" sz="1800" dirty="0">
              <a:solidFill>
                <a:schemeClr val="dk1"/>
              </a:solidFill>
              <a:latin typeface="Nunito Sans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2A9D04-2BD7-F6BA-5A33-867682D84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198" y="812562"/>
            <a:ext cx="5037322" cy="33383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854FA8-20CF-0CC5-CD97-362C7F94F40C}"/>
              </a:ext>
            </a:extLst>
          </p:cNvPr>
          <p:cNvSpPr txBox="1"/>
          <p:nvPr/>
        </p:nvSpPr>
        <p:spPr>
          <a:xfrm>
            <a:off x="4644904" y="3686305"/>
            <a:ext cx="3449662" cy="7622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Nunito Sans" pitchFamily="2" charset="-52"/>
                <a:ea typeface="+mn-ea"/>
                <a:cs typeface="+mn-cs"/>
                <a:sym typeface="Helvetica Neue"/>
              </a:rPr>
              <a:t>Реализация логики переходов</a:t>
            </a:r>
          </a:p>
        </p:txBody>
      </p:sp>
    </p:spTree>
    <p:extLst>
      <p:ext uri="{BB962C8B-B14F-4D97-AF65-F5344CB8AC3E}">
        <p14:creationId xmlns:p14="http://schemas.microsoft.com/office/powerpoint/2010/main" val="4180534391"/>
      </p:ext>
    </p:extLst>
  </p:cSld>
  <p:clrMapOvr>
    <a:masterClrMapping/>
  </p:clrMapOvr>
</p:sld>
</file>

<file path=ppt/theme/theme1.xml><?xml version="1.0" encoding="utf-8"?>
<a:theme xmlns:a="http://schemas.openxmlformats.org/drawingml/2006/main" name="RISC-V Шаблон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2892</Words>
  <Application>Microsoft Office PowerPoint</Application>
  <PresentationFormat>Экран (16:9)</PresentationFormat>
  <Paragraphs>177</Paragraphs>
  <Slides>18</Slides>
  <Notes>18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Nunito Sans</vt:lpstr>
      <vt:lpstr>Nunito Sans Light</vt:lpstr>
      <vt:lpstr>Arial</vt:lpstr>
      <vt:lpstr>Calibri</vt:lpstr>
      <vt:lpstr>RISC-V Шаблон</vt:lpstr>
      <vt:lpstr>Building a RISC-V CPU Core  4 лекция | Завершение сборки процессора RISC-V     </vt:lpstr>
      <vt:lpstr>План</vt:lpstr>
      <vt:lpstr>Тестовая программа</vt:lpstr>
      <vt:lpstr>Логика декодирования</vt:lpstr>
      <vt:lpstr>Логика декодирования</vt:lpstr>
      <vt:lpstr>Арифметико-логический блок</vt:lpstr>
      <vt:lpstr>Арифметико-логический блок</vt:lpstr>
      <vt:lpstr>Арифметико-логический блок</vt:lpstr>
      <vt:lpstr>Логика декодирования</vt:lpstr>
      <vt:lpstr>Логика безусловного перехода</vt:lpstr>
      <vt:lpstr>Загрузка, хранение и память данных</vt:lpstr>
      <vt:lpstr>Загрузка, хранение и память данных</vt:lpstr>
      <vt:lpstr>Загрузка, хранение и память данных</vt:lpstr>
      <vt:lpstr>Загрузка, хранение и память данных</vt:lpstr>
      <vt:lpstr>Загрузка, хранение и память данных</vt:lpstr>
      <vt:lpstr>Загрузка, хранение и память данных</vt:lpstr>
      <vt:lpstr>Завершение сборки процессора RISC-V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2024-08-05T19:08:49Z</dcterms:modified>
</cp:coreProperties>
</file>